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F_BFB8EE6.xml" ContentType="application/vnd.ms-powerpoint.comments+xml"/>
  <Override PartName="/ppt/notesSlides/notesSlide14.xml" ContentType="application/vnd.openxmlformats-officedocument.presentationml.notesSlide+xml"/>
  <Override PartName="/ppt/comments/modernComment_115_81F34B0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1_1B6719FE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87" r:id="rId17"/>
    <p:sldId id="277" r:id="rId18"/>
    <p:sldId id="278" r:id="rId19"/>
    <p:sldId id="271" r:id="rId20"/>
    <p:sldId id="273" r:id="rId21"/>
    <p:sldId id="267" r:id="rId22"/>
    <p:sldId id="268" r:id="rId23"/>
    <p:sldId id="281" r:id="rId24"/>
    <p:sldId id="275" r:id="rId25"/>
    <p:sldId id="280" r:id="rId26"/>
  </p:sldIdLst>
  <p:sldSz cx="9144000" cy="6858000" type="screen4x3"/>
  <p:notesSz cx="6858000" cy="9144000"/>
  <p:custDataLst>
    <p:tags r:id="rId2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660"/>
  </p:normalViewPr>
  <p:slideViewPr>
    <p:cSldViewPr snapToGrid="0">
      <p:cViewPr>
        <p:scale>
          <a:sx n="122" d="100"/>
          <a:sy n="122" d="100"/>
        </p:scale>
        <p:origin x="1344" y="102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2B310E-A893-47C6-8235-DEAB520DCB87}" authorId="{0380C69B-89EC-86FF-2DEC-393ABDFE62D1}" created="2023-09-13T09:00:01.1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01" creationId="{00000000-0000-0000-0000-000000000000}"/>
      <ac:txMk cp="473" len="10">
        <ac:context len="556" hash="1503542695"/>
      </ac:txMk>
    </ac:txMkLst>
    <p188:pos x="4914524" y="1846787"/>
    <p188:txBody>
      <a:bodyPr/>
      <a:lstStyle/>
      <a:p>
        <a:r>
          <a:rPr lang="nl-NL"/>
          <a:t>Is it still seven-step?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46" len="19">
        <ac:context len="955" hash="4186413123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F44C694C-3263-4F53-9D9D-755729F761A2}" authorId="{0380C69B-89EC-86FF-2DEC-393ABDFE62D1}" status="resolved" created="2023-09-13T08:17:16.31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0">
        <ac:context len="955" hash="4186413123"/>
      </ac:txMk>
    </ac:txMkLst>
    <p188:txBody>
      <a:bodyPr/>
      <a:lstStyle/>
      <a:p>
        <a:r>
          <a:rPr lang="nl-NL"/>
          <a:t>Change instructions if we use DataCamp Workspace or GitHub repo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</p188:cmLst>
</file>

<file path=ppt/comments/modernComment_11F_BFB8E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AC516-2BA6-4D33-A66C-E35603B5489E}" authorId="{0380C69B-89EC-86FF-2DEC-393ABDFE62D1}" created="2023-10-13T07:41:36.6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1035494" sldId="287"/>
      <ac:spMk id="233" creationId="{00000000-0000-0000-0000-000000000000}"/>
    </ac:deMkLst>
    <p188:txBody>
      <a:bodyPr/>
      <a:lstStyle/>
      <a:p>
        <a:r>
          <a:rPr lang="nl-NL"/>
          <a:t>Instructions based on if we use DataCamp or GitHub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8129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1588" imgH="1588" progId="TCLayout.ActiveDocument.1">
                  <p:embed/>
                </p:oleObj>
              </mc:Choice>
              <mc:Fallback>
                <p:oleObj name="think-cell Slide" r:id="rId19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BFB8E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04181"/>
              </p:ext>
            </p:extLst>
          </p:nvPr>
        </p:nvGraphicFramePr>
        <p:xfrm>
          <a:off x="473880" y="1718222"/>
          <a:ext cx="8263350" cy="4150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Key output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key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05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Configurations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NOT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(2a): Setup Instructions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739616"/>
            <a:ext cx="8507780" cy="411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Go to the </a:t>
            </a:r>
            <a:r>
              <a:rPr lang="en-GB" sz="110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10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10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Switch to the branch: </a:t>
            </a:r>
            <a:r>
              <a:rPr lang="en-GB" sz="1100" dirty="0" err="1">
                <a:solidFill>
                  <a:schemeClr val="dk2"/>
                </a:solidFill>
              </a:rPr>
              <a:t>Nyenrode_DRL</a:t>
            </a:r>
            <a:r>
              <a:rPr lang="en-GB" sz="1100" dirty="0">
                <a:solidFill>
                  <a:schemeClr val="dk2"/>
                </a:solidFill>
              </a:rPr>
              <a:t>.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Install Git and Anaconda.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10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dk2"/>
                </a:solidFill>
              </a:rPr>
              <a:t> is how you can clone a repo)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Open using </a:t>
            </a:r>
            <a:r>
              <a:rPr lang="en-GB" sz="1100" dirty="0" err="1">
                <a:solidFill>
                  <a:schemeClr val="dk2"/>
                </a:solidFill>
              </a:rPr>
              <a:t>Jupyter</a:t>
            </a:r>
            <a:r>
              <a:rPr lang="en-GB" sz="1100" dirty="0">
                <a:solidFill>
                  <a:schemeClr val="dk2"/>
                </a:solidFill>
              </a:rPr>
              <a:t> Notebook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GB" sz="1100" dirty="0">
              <a:solidFill>
                <a:schemeClr val="dk2"/>
              </a:solidFill>
            </a:endParaRPr>
          </a:p>
          <a:p>
            <a:pPr marL="114300">
              <a:lnSpc>
                <a:spcPct val="150000"/>
              </a:lnSpc>
              <a:buClr>
                <a:schemeClr val="dk2"/>
              </a:buClr>
              <a:buSzPct val="100000"/>
            </a:pPr>
            <a:endParaRPr lang="en-GB" sz="1100" dirty="0">
              <a:solidFill>
                <a:schemeClr val="dk2"/>
              </a:solidFill>
            </a:endParaRPr>
          </a:p>
          <a:p>
            <a:pPr marL="11430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100" dirty="0">
                <a:solidFill>
                  <a:schemeClr val="dk2"/>
                </a:solidFill>
              </a:rPr>
              <a:t>OR 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ct val="100000"/>
            </a:pPr>
            <a:endParaRPr lang="en-GB" sz="1100" dirty="0">
              <a:solidFill>
                <a:schemeClr val="dk2"/>
              </a:solidFill>
            </a:endParaRPr>
          </a:p>
          <a:p>
            <a:pPr marL="11430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100" dirty="0">
                <a:solidFill>
                  <a:schemeClr val="dk2"/>
                </a:solidFill>
              </a:rPr>
              <a:t>Use an online </a:t>
            </a:r>
            <a:r>
              <a:rPr lang="en-GB" sz="1100" dirty="0" err="1">
                <a:solidFill>
                  <a:schemeClr val="dk2"/>
                </a:solidFill>
              </a:rPr>
              <a:t>Jupyter</a:t>
            </a:r>
            <a:r>
              <a:rPr lang="en-GB" sz="1100" dirty="0">
                <a:solidFill>
                  <a:schemeClr val="dk2"/>
                </a:solidFill>
              </a:rPr>
              <a:t> Notebook style IDE 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>
                <a:solidFill>
                  <a:schemeClr val="dk2"/>
                </a:solidFill>
              </a:rPr>
              <a:t>DataCamp</a:t>
            </a:r>
            <a:r>
              <a:rPr lang="en-GB" sz="1100" dirty="0">
                <a:solidFill>
                  <a:schemeClr val="dk2"/>
                </a:solidFill>
              </a:rPr>
              <a:t> Workspace</a:t>
            </a:r>
          </a:p>
          <a:p>
            <a:pPr marL="342900" lvl="8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lphaLcParenR"/>
            </a:pPr>
            <a:r>
              <a:rPr lang="en-GB" sz="1100" b="1" dirty="0">
                <a:solidFill>
                  <a:schemeClr val="dk2"/>
                </a:solidFill>
              </a:rPr>
              <a:t>Pros</a:t>
            </a:r>
            <a:r>
              <a:rPr lang="en-GB" sz="1100" dirty="0">
                <a:solidFill>
                  <a:schemeClr val="dk2"/>
                </a:solidFill>
              </a:rPr>
              <a:t>: Free for 6 months (incl. all courses on DC that can be assigned to the students), easy to get started. </a:t>
            </a:r>
          </a:p>
          <a:p>
            <a:pPr marL="342900" lvl="8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lphaLcParenR"/>
            </a:pPr>
            <a:r>
              <a:rPr lang="en-GB" sz="1100" b="1" dirty="0">
                <a:solidFill>
                  <a:schemeClr val="dk2"/>
                </a:solidFill>
              </a:rPr>
              <a:t>Cons</a:t>
            </a:r>
            <a:r>
              <a:rPr lang="en-GB" sz="1100" dirty="0">
                <a:solidFill>
                  <a:schemeClr val="dk2"/>
                </a:solidFill>
              </a:rPr>
              <a:t>: Cannot edit Excel file in the Workspace environment</a:t>
            </a:r>
          </a:p>
          <a:p>
            <a:pPr marL="114300" lvl="1">
              <a:lnSpc>
                <a:spcPct val="150000"/>
              </a:lnSpc>
              <a:buClr>
                <a:schemeClr val="dk2"/>
              </a:buClr>
              <a:buSzPct val="100000"/>
            </a:pPr>
            <a:endParaRPr lang="en-GB" sz="1100" dirty="0">
              <a:solidFill>
                <a:schemeClr val="dk2"/>
              </a:solidFill>
            </a:endParaRP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GB" sz="1100" dirty="0">
              <a:solidFill>
                <a:schemeClr val="dk2"/>
              </a:solidFill>
            </a:endParaRPr>
          </a:p>
          <a:p>
            <a:pPr marL="342900" lvl="2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GB" sz="110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100" dirty="0">
              <a:solidFill>
                <a:schemeClr val="dk2"/>
              </a:solidFill>
            </a:endParaRP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103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(2b)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100" b="1" dirty="0" err="1">
                <a:solidFill>
                  <a:schemeClr val="dk2"/>
                </a:solidFill>
              </a:rPr>
              <a:t>trbs</a:t>
            </a:r>
            <a:r>
              <a:rPr lang="en-GB" sz="110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Fill in the missing Theme name in the “</a:t>
            </a:r>
            <a:r>
              <a:rPr lang="en-GB" sz="1100" dirty="0" err="1">
                <a:solidFill>
                  <a:schemeClr val="dk2"/>
                </a:solidFill>
              </a:rPr>
              <a:t>key_outputs</a:t>
            </a:r>
            <a:r>
              <a:rPr lang="en-GB" sz="1100" dirty="0">
                <a:solidFill>
                  <a:schemeClr val="dk2"/>
                </a:solidFill>
              </a:rPr>
              <a:t>” sheet (this theme name is also missing in one other sheet “</a:t>
            </a:r>
            <a:r>
              <a:rPr lang="en-GB" sz="1100" dirty="0" err="1">
                <a:solidFill>
                  <a:schemeClr val="dk2"/>
                </a:solidFill>
              </a:rPr>
              <a:t>theme_weights</a:t>
            </a:r>
            <a:r>
              <a:rPr lang="en-GB" sz="1100" dirty="0">
                <a:solidFill>
                  <a:schemeClr val="dk2"/>
                </a:solidFill>
              </a:rPr>
              <a:t>”,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100" dirty="0" err="1">
                <a:solidFill>
                  <a:schemeClr val="dk2"/>
                </a:solidFill>
              </a:rPr>
              <a:t>decision_makers_options</a:t>
            </a:r>
            <a:r>
              <a:rPr lang="en-GB" sz="1100" dirty="0">
                <a:solidFill>
                  <a:schemeClr val="dk2"/>
                </a:solidFill>
              </a:rPr>
              <a:t>” sheet) and take into account the constraints mentioned in slide 3.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b="1" dirty="0">
                <a:solidFill>
                  <a:schemeClr val="dk2"/>
                </a:solidFill>
              </a:rPr>
              <a:t>Load the template in the </a:t>
            </a:r>
            <a:r>
              <a:rPr lang="en-GB" sz="1100" b="1" dirty="0" err="1">
                <a:solidFill>
                  <a:schemeClr val="dk2"/>
                </a:solidFill>
              </a:rPr>
              <a:t>Jupyter</a:t>
            </a:r>
            <a:r>
              <a:rPr lang="en-GB" sz="1100" b="1" dirty="0">
                <a:solidFill>
                  <a:schemeClr val="dk2"/>
                </a:solidFill>
              </a:rPr>
              <a:t> Notebook for your case and run through the notebook.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After you’ve run through the notebook once and obtained your results, prioritize SDG 8 /  Economic growth by adjusting the weight for the economic growth theme in the excel template to 5, leave others at 1. Re-run the notebook and note the change in the results in the weighted appreciations.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i="0" dirty="0">
                <a:solidFill>
                  <a:schemeClr val="bg2"/>
                </a:solidFill>
              </a:rPr>
              <a:t>Adjust the Excel template as follows:</a:t>
            </a:r>
            <a:endParaRPr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10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100" i="0" dirty="0">
                <a:solidFill>
                  <a:schemeClr val="dk2"/>
                </a:solidFill>
              </a:rPr>
              <a:t> sheet.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fixed input for the relation between clean water and income growth with in the </a:t>
            </a:r>
            <a:r>
              <a:rPr lang="en-US" sz="1100" i="0" dirty="0" err="1">
                <a:solidFill>
                  <a:schemeClr val="dk2"/>
                </a:solidFill>
              </a:rPr>
              <a:t>fixed_inputs</a:t>
            </a:r>
            <a:r>
              <a:rPr lang="en-US" sz="1100" i="0" dirty="0">
                <a:solidFill>
                  <a:schemeClr val="dk2"/>
                </a:solidFill>
              </a:rPr>
              <a:t> sheet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100" i="0" dirty="0">
                <a:solidFill>
                  <a:schemeClr val="dk2"/>
                </a:solidFill>
              </a:rPr>
              <a:t> </a:t>
            </a:r>
            <a:endParaRPr lang="en-US"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(</a:t>
            </a:r>
            <a:r>
              <a:rPr lang="en-US" sz="1100" i="0" dirty="0">
                <a:solidFill>
                  <a:schemeClr val="bg2"/>
                </a:solidFill>
              </a:rPr>
              <a:t>Hint: those should look similar to other return on investment and income growth dependencies)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10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10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61298" y="2028968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”, “</a:t>
            </a:r>
            <a:r>
              <a:rPr lang="en-GB" dirty="0" err="1">
                <a:solidFill>
                  <a:schemeClr val="dk2"/>
                </a:solidFill>
              </a:rPr>
              <a:t>theme_weights</a:t>
            </a:r>
            <a:r>
              <a:rPr lang="en-GB" dirty="0">
                <a:solidFill>
                  <a:schemeClr val="dk2"/>
                </a:solidFill>
              </a:rPr>
              <a:t>” or “</a:t>
            </a:r>
            <a:r>
              <a:rPr lang="en-GB" dirty="0" err="1">
                <a:solidFill>
                  <a:schemeClr val="dk2"/>
                </a:solidFill>
              </a:rPr>
              <a:t>key_output_weights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82069" y="3998842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9000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56,1,Slide1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customXml/itemProps3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2730</Words>
  <Application>Microsoft Office PowerPoint</Application>
  <PresentationFormat>On-screen Show (4:3)</PresentationFormat>
  <Paragraphs>323</Paragraphs>
  <Slides>22</Slides>
  <Notes>21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25</cp:revision>
  <dcterms:created xsi:type="dcterms:W3CDTF">2017-02-08T10:51:44Z</dcterms:created>
  <dcterms:modified xsi:type="dcterms:W3CDTF">2023-10-13T10:55:45Z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